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ng&amp;ehk=QYMcx8J9y5dmWD" ContentType="image/png"/>
  <Default Extension="PNG&amp;ehk=tDIhrwXsen1MRUmeSs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0"/>
  </p:notesMasterIdLst>
  <p:handoutMasterIdLst>
    <p:handoutMasterId r:id="rId41"/>
  </p:handoutMasterIdLst>
  <p:sldIdLst>
    <p:sldId id="1385" r:id="rId5"/>
    <p:sldId id="1420" r:id="rId6"/>
    <p:sldId id="1404" r:id="rId7"/>
    <p:sldId id="1445" r:id="rId8"/>
    <p:sldId id="1405" r:id="rId9"/>
    <p:sldId id="1426" r:id="rId10"/>
    <p:sldId id="1432" r:id="rId11"/>
    <p:sldId id="1424" r:id="rId12"/>
    <p:sldId id="1444" r:id="rId13"/>
    <p:sldId id="1436" r:id="rId14"/>
    <p:sldId id="1435" r:id="rId15"/>
    <p:sldId id="1423" r:id="rId16"/>
    <p:sldId id="1447" r:id="rId17"/>
    <p:sldId id="1448" r:id="rId18"/>
    <p:sldId id="1433" r:id="rId19"/>
    <p:sldId id="1437" r:id="rId20"/>
    <p:sldId id="1446" r:id="rId21"/>
    <p:sldId id="1867" r:id="rId22"/>
    <p:sldId id="1438" r:id="rId23"/>
    <p:sldId id="1425" r:id="rId24"/>
    <p:sldId id="1866" r:id="rId25"/>
    <p:sldId id="1870" r:id="rId26"/>
    <p:sldId id="1869" r:id="rId27"/>
    <p:sldId id="1434" r:id="rId28"/>
    <p:sldId id="1427" r:id="rId29"/>
    <p:sldId id="1422" r:id="rId30"/>
    <p:sldId id="1429" r:id="rId31"/>
    <p:sldId id="1439" r:id="rId32"/>
    <p:sldId id="1430" r:id="rId33"/>
    <p:sldId id="1440" r:id="rId34"/>
    <p:sldId id="1431" r:id="rId35"/>
    <p:sldId id="1441" r:id="rId36"/>
    <p:sldId id="1401" r:id="rId37"/>
    <p:sldId id="1402" r:id="rId38"/>
    <p:sldId id="1419" r:id="rId3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BE90E-5EFF-4B02-A2FE-A0D45AD1544B}">
          <p14:sldIdLst>
            <p14:sldId id="1385"/>
            <p14:sldId id="1420"/>
            <p14:sldId id="1404"/>
            <p14:sldId id="1445"/>
            <p14:sldId id="1405"/>
            <p14:sldId id="1426"/>
            <p14:sldId id="1432"/>
            <p14:sldId id="1424"/>
            <p14:sldId id="1444"/>
            <p14:sldId id="1436"/>
            <p14:sldId id="1435"/>
            <p14:sldId id="1423"/>
            <p14:sldId id="1447"/>
            <p14:sldId id="1448"/>
            <p14:sldId id="1433"/>
            <p14:sldId id="1437"/>
            <p14:sldId id="1446"/>
            <p14:sldId id="1867"/>
            <p14:sldId id="1438"/>
            <p14:sldId id="1425"/>
            <p14:sldId id="1866"/>
            <p14:sldId id="1870"/>
            <p14:sldId id="1869"/>
            <p14:sldId id="1434"/>
            <p14:sldId id="1427"/>
            <p14:sldId id="1422"/>
            <p14:sldId id="1429"/>
            <p14:sldId id="1439"/>
            <p14:sldId id="1430"/>
            <p14:sldId id="1440"/>
            <p14:sldId id="1431"/>
            <p14:sldId id="1441"/>
            <p14:sldId id="1401"/>
            <p14:sldId id="1402"/>
            <p14:sldId id="1419"/>
          </p14:sldIdLst>
        </p14:section>
        <p14:section name="Sympraxis brand guidelines" id="{CA063C25-75BB-47E0-BB19-EB8870848F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1115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F81"/>
    <a:srgbClr val="A3A437"/>
    <a:srgbClr val="000000"/>
    <a:srgbClr val="FFFFFF"/>
    <a:srgbClr val="525252"/>
    <a:srgbClr val="EAEAEA"/>
    <a:srgbClr val="E81123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CEB4D-C544-47B6-AF40-9993DFE23428}" v="10" dt="2020-02-09T16:45:23.058"/>
    <p1510:client id="{44965B8A-05CA-827D-452A-1FFFEADD3329}" v="9" dt="2020-02-10T19:59:05.59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7" autoAdjust="0"/>
    <p:restoredTop sz="53487" autoAdjust="0"/>
  </p:normalViewPr>
  <p:slideViewPr>
    <p:cSldViewPr>
      <p:cViewPr varScale="1">
        <p:scale>
          <a:sx n="45" d="100"/>
          <a:sy n="45" d="100"/>
        </p:scale>
        <p:origin x="1359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11115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44667"/>
            <a:ext cx="4160520" cy="1764470"/>
          </a:xfrm>
          <a:prstGeom prst="rect">
            <a:avLst/>
          </a:prstGeom>
        </p:spPr>
        <p:txBody>
          <a:bodyPr vert="horz" lIns="176708" tIns="88354" rIns="176708" bIns="88354" rtlCol="0"/>
          <a:lstStyle>
            <a:lvl1pPr algn="l">
              <a:defRPr sz="23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1764470"/>
          </a:xfrm>
          <a:prstGeom prst="rect">
            <a:avLst/>
          </a:prstGeom>
        </p:spPr>
        <p:txBody>
          <a:bodyPr vert="horz" lIns="176708" tIns="88354" rIns="176708" bIns="88354" rtlCol="0"/>
          <a:lstStyle>
            <a:lvl1pPr algn="r">
              <a:defRPr sz="23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2/20/2020 9:35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33518812"/>
            <a:ext cx="8113014" cy="1282961"/>
          </a:xfrm>
          <a:prstGeom prst="rect">
            <a:avLst/>
          </a:prstGeom>
        </p:spPr>
        <p:txBody>
          <a:bodyPr vert="horz" lIns="176708" tIns="88354" rIns="176708" bIns="88354" rtlCol="0" anchor="b"/>
          <a:lstStyle>
            <a:lvl1pPr algn="l">
              <a:defRPr sz="2300"/>
            </a:lvl1pPr>
          </a:lstStyle>
          <a:p>
            <a:pPr marL="770030" defTabSz="1766496" eaLnBrk="0" hangingPunct="0"/>
            <a:r>
              <a:rPr lang="en-US" sz="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8097011" y="33518812"/>
            <a:ext cx="1501966" cy="1764470"/>
          </a:xfrm>
          <a:prstGeom prst="rect">
            <a:avLst/>
          </a:prstGeom>
        </p:spPr>
        <p:txBody>
          <a:bodyPr vert="horz" lIns="176708" tIns="88354" rIns="176708" bIns="88354" rtlCol="0" anchor="b"/>
          <a:lstStyle>
            <a:lvl1pPr algn="r">
              <a:defRPr sz="23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1764470"/>
          </a:xfrm>
          <a:prstGeom prst="rect">
            <a:avLst/>
          </a:prstGeom>
        </p:spPr>
        <p:txBody>
          <a:bodyPr vert="horz" lIns="176708" tIns="88354" rIns="176708" bIns="88354" rtlCol="0"/>
          <a:lstStyle>
            <a:lvl1pPr algn="l">
              <a:defRPr sz="23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-6962775" y="2646363"/>
            <a:ext cx="23526750" cy="13233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6708" tIns="88354" rIns="176708" bIns="88354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33524936"/>
            <a:ext cx="8289036" cy="1373771"/>
          </a:xfrm>
          <a:prstGeom prst="rect">
            <a:avLst/>
          </a:prstGeom>
        </p:spPr>
        <p:txBody>
          <a:bodyPr vert="horz" lIns="176708" tIns="88354" rIns="176708" bIns="88354" rtlCol="0" anchor="b"/>
          <a:lstStyle>
            <a:lvl1pPr marL="1104424" indent="0" algn="l">
              <a:defRPr sz="2300"/>
            </a:lvl1pPr>
          </a:lstStyle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1764470"/>
          </a:xfrm>
          <a:prstGeom prst="rect">
            <a:avLst/>
          </a:prstGeom>
        </p:spPr>
        <p:txBody>
          <a:bodyPr vert="horz" lIns="176708" tIns="88354" rIns="176708" bIns="88354" rtlCol="0"/>
          <a:lstStyle>
            <a:lvl1pPr algn="r">
              <a:defRPr sz="23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960120" y="16762468"/>
            <a:ext cx="7680960" cy="15880233"/>
          </a:xfrm>
          <a:prstGeom prst="rect">
            <a:avLst/>
          </a:prstGeom>
        </p:spPr>
        <p:txBody>
          <a:bodyPr vert="horz" lIns="176708" tIns="88354" rIns="176708" bIns="883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8273033" y="33518812"/>
            <a:ext cx="1325944" cy="1764470"/>
          </a:xfrm>
          <a:prstGeom prst="rect">
            <a:avLst/>
          </a:prstGeom>
        </p:spPr>
        <p:txBody>
          <a:bodyPr vert="horz" lIns="176708" tIns="88354" rIns="176708" bIns="88354" rtlCol="0" anchor="b"/>
          <a:lstStyle>
            <a:lvl1pPr algn="r">
              <a:defRPr sz="23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20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14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sz="17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7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04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32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sz="900" i="0" dirty="0"/>
          </a:p>
          <a:p>
            <a:pPr defTabSz="1802524">
              <a:spcAft>
                <a:spcPts val="657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26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6028" fontAlgn="ctr">
              <a:buNone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0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9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50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58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ctr">
              <a:buFont typeface="Arial" panose="020B0604020202020204" pitchFamily="34" charset="0"/>
              <a:buNone/>
            </a:pPr>
            <a:endParaRPr lang="en-US" sz="1700" dirty="0"/>
          </a:p>
          <a:p>
            <a:pPr marL="104446" indent="-331327" fontAlgn="ctr">
              <a:buFont typeface="Arial" panose="020B0604020202020204" pitchFamily="34" charset="0"/>
              <a:buChar char="•"/>
            </a:pPr>
            <a:endParaRPr lang="en-US" sz="1700" b="1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0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13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70A388-5CB4-42F2-85B9-1AE1F63398F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2/20/2020 9:35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30509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52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7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5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59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39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06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85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47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30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45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109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5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8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1234" lvl="1" indent="0" fontAlgn="ctr">
              <a:buNone/>
            </a:pPr>
            <a:endParaRPr lang="en-US" sz="1700" dirty="0"/>
          </a:p>
          <a:p>
            <a:pPr rtl="0" fontAlgn="ctr"/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74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highlight>
                <a:srgbClr val="FFFF00"/>
              </a:highlight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48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2/20/2020 9:35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5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264"/>
            <a:ext cx="12436472" cy="713325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7" y="2119163"/>
            <a:ext cx="8458200" cy="3664099"/>
          </a:xfrm>
          <a:prstGeom prst="rect">
            <a:avLst/>
          </a:prstGeom>
          <a:solidFill>
            <a:srgbClr val="332F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587" y="283879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96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6"/>
          <a:stretch/>
        </p:blipFill>
        <p:spPr>
          <a:xfrm>
            <a:off x="-70159" y="-61893"/>
            <a:ext cx="12576792" cy="70564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A3A43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80437" y="220662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8" y="3145040"/>
            <a:ext cx="3218603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84449"/>
            <a:ext cx="3291840" cy="6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r="12960" b="13011"/>
          <a:stretch/>
        </p:blipFill>
        <p:spPr>
          <a:xfrm>
            <a:off x="-30163" y="-1"/>
            <a:ext cx="12466637" cy="701248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5876334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19283" y="292310"/>
            <a:ext cx="10260092" cy="9877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9281" y="1882478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02" y="1882479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5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8" y="449262"/>
            <a:ext cx="3600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4" r:id="rId3"/>
    <p:sldLayoutId id="2147484236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249" r:id="rId14"/>
    <p:sldLayoutId id="2147484250" r:id="rId15"/>
    <p:sldLayoutId id="2147484264" r:id="rId16"/>
    <p:sldLayoutId id="2147484251" r:id="rId17"/>
    <p:sldLayoutId id="2147484252" r:id="rId18"/>
    <p:sldLayoutId id="2147484309" r:id="rId19"/>
    <p:sldLayoutId id="2147484253" r:id="rId20"/>
    <p:sldLayoutId id="2147484254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99" r:id="rId28"/>
    <p:sldLayoutId id="2147484263" r:id="rId29"/>
    <p:sldLayoutId id="2147484310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12.PNG&amp;ehk=tDIhrwXsen1MRUmeSs3"/><Relationship Id="rId4" Type="http://schemas.openxmlformats.org/officeDocument/2006/relationships/image" Target="../media/image11.png&amp;ehk=QYMcx8J9y5dmWD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12.PNG&amp;ehk=tDIhrwXsen1MRUmeSs3"/><Relationship Id="rId4" Type="http://schemas.openxmlformats.org/officeDocument/2006/relationships/image" Target="../media/image11.png&amp;ehk=QYMcx8J9y5dmWD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cx-organizational-fluidit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tiny.cc/SharePointGovQuestions" TargetMode="External"/><Relationship Id="rId5" Type="http://schemas.openxmlformats.org/officeDocument/2006/relationships/hyperlink" Target="https://docs.microsoft.com/en-us/sharepoint/dev/declarative-customization/site-design-overview" TargetMode="External"/><Relationship Id="rId4" Type="http://schemas.openxmlformats.org/officeDocument/2006/relationships/hyperlink" Target="https://www.nngroup.com/articles/ux-vs-cx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125662"/>
            <a:ext cx="8382000" cy="1828800"/>
          </a:xfrm>
        </p:spPr>
        <p:txBody>
          <a:bodyPr/>
          <a:lstStyle/>
          <a:p>
            <a:r>
              <a:rPr lang="en-US" sz="4800" b="1" dirty="0"/>
              <a:t>Scaling SharePoint</a:t>
            </a:r>
            <a:r>
              <a:rPr lang="en-US" sz="4800" dirty="0"/>
              <a:t>: Meeting the Demands of Exponential Growth </a:t>
            </a:r>
            <a:endParaRPr lang="en-US" sz="44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4637" y="3954462"/>
            <a:ext cx="6402388" cy="1828800"/>
          </a:xfrm>
        </p:spPr>
        <p:txBody>
          <a:bodyPr vert="horz" wrap="square" lIns="146304" tIns="109728" rIns="146304" bIns="109728" rtlCol="0" anchor="t">
            <a:noAutofit/>
          </a:bodyPr>
          <a:lstStyle/>
          <a:p>
            <a:br>
              <a:rPr lang="en-US"/>
            </a:br>
            <a:r>
              <a:rPr lang="en-US">
                <a:ea typeface="+mj-lt"/>
                <a:cs typeface="+mj-lt"/>
              </a:rPr>
              <a:t>Emily Mancini</a:t>
            </a:r>
            <a:endParaRPr lang="en-US"/>
          </a:p>
          <a:p>
            <a:r>
              <a:rPr lang="en-US" dirty="0"/>
              <a:t>Derek Cash-Peterson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Creating a personalized experience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Generating buzz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Branding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Individualized content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Localization</a:t>
            </a:r>
          </a:p>
        </p:txBody>
      </p:sp>
    </p:spTree>
    <p:extLst>
      <p:ext uri="{BB962C8B-B14F-4D97-AF65-F5344CB8AC3E}">
        <p14:creationId xmlns:p14="http://schemas.microsoft.com/office/powerpoint/2010/main" val="23242086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4413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228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0B62F76-EA26-4B8A-9423-70BABB02FB61}"/>
              </a:ext>
            </a:extLst>
          </p:cNvPr>
          <p:cNvSpPr/>
          <p:nvPr/>
        </p:nvSpPr>
        <p:spPr bwMode="auto">
          <a:xfrm>
            <a:off x="0" y="0"/>
            <a:ext cx="1479109" cy="699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7EA758C2-837C-476F-9C38-443EC79ED5BF}"/>
              </a:ext>
            </a:extLst>
          </p:cNvPr>
          <p:cNvGraphicFramePr>
            <a:graphicFrameLocks noGrp="1"/>
          </p:cNvGraphicFramePr>
          <p:nvPr/>
        </p:nvGraphicFramePr>
        <p:xfrm>
          <a:off x="1479112" y="920399"/>
          <a:ext cx="10987525" cy="5853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3440">
                  <a:extLst>
                    <a:ext uri="{9D8B030D-6E8A-4147-A177-3AD203B41FA5}">
                      <a16:colId xmlns:a16="http://schemas.microsoft.com/office/drawing/2014/main" val="3719756297"/>
                    </a:ext>
                  </a:extLst>
                </a:gridCol>
                <a:gridCol w="1705111">
                  <a:extLst>
                    <a:ext uri="{9D8B030D-6E8A-4147-A177-3AD203B41FA5}">
                      <a16:colId xmlns:a16="http://schemas.microsoft.com/office/drawing/2014/main" val="1129303831"/>
                    </a:ext>
                  </a:extLst>
                </a:gridCol>
                <a:gridCol w="1041772">
                  <a:extLst>
                    <a:ext uri="{9D8B030D-6E8A-4147-A177-3AD203B41FA5}">
                      <a16:colId xmlns:a16="http://schemas.microsoft.com/office/drawing/2014/main" val="3745597168"/>
                    </a:ext>
                  </a:extLst>
                </a:gridCol>
                <a:gridCol w="1373440">
                  <a:extLst>
                    <a:ext uri="{9D8B030D-6E8A-4147-A177-3AD203B41FA5}">
                      <a16:colId xmlns:a16="http://schemas.microsoft.com/office/drawing/2014/main" val="3316057473"/>
                    </a:ext>
                  </a:extLst>
                </a:gridCol>
                <a:gridCol w="1373440">
                  <a:extLst>
                    <a:ext uri="{9D8B030D-6E8A-4147-A177-3AD203B41FA5}">
                      <a16:colId xmlns:a16="http://schemas.microsoft.com/office/drawing/2014/main" val="2973770463"/>
                    </a:ext>
                  </a:extLst>
                </a:gridCol>
                <a:gridCol w="1579075">
                  <a:extLst>
                    <a:ext uri="{9D8B030D-6E8A-4147-A177-3AD203B41FA5}">
                      <a16:colId xmlns:a16="http://schemas.microsoft.com/office/drawing/2014/main" val="1320931835"/>
                    </a:ext>
                  </a:extLst>
                </a:gridCol>
                <a:gridCol w="1341932">
                  <a:extLst>
                    <a:ext uri="{9D8B030D-6E8A-4147-A177-3AD203B41FA5}">
                      <a16:colId xmlns:a16="http://schemas.microsoft.com/office/drawing/2014/main" val="3026500953"/>
                    </a:ext>
                  </a:extLst>
                </a:gridCol>
                <a:gridCol w="1199315">
                  <a:extLst>
                    <a:ext uri="{9D8B030D-6E8A-4147-A177-3AD203B41FA5}">
                      <a16:colId xmlns:a16="http://schemas.microsoft.com/office/drawing/2014/main" val="3012898443"/>
                    </a:ext>
                  </a:extLst>
                </a:gridCol>
              </a:tblGrid>
              <a:tr h="83620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74883"/>
                  </a:ext>
                </a:extLst>
              </a:tr>
              <a:tr h="8362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2219007"/>
                  </a:ext>
                </a:extLst>
              </a:tr>
              <a:tr h="8362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0365671"/>
                  </a:ext>
                </a:extLst>
              </a:tr>
              <a:tr h="8362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873982"/>
                  </a:ext>
                </a:extLst>
              </a:tr>
              <a:tr h="8362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1953419"/>
                  </a:ext>
                </a:extLst>
              </a:tr>
              <a:tr h="8362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86820"/>
                  </a:ext>
                </a:extLst>
              </a:tr>
              <a:tr h="83620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Navigate to SharePoint Site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Open document and begin editing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Encounter error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Navigate to ticket system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Input ticket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Coordinate time to troubleshoot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Meet to troubleshoot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Ticket closure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052285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D5FC77-D6D3-4156-8522-9122D788F8BB}"/>
              </a:ext>
            </a:extLst>
          </p:cNvPr>
          <p:cNvCxnSpPr/>
          <p:nvPr/>
        </p:nvCxnSpPr>
        <p:spPr>
          <a:xfrm>
            <a:off x="1707712" y="3368067"/>
            <a:ext cx="10682728" cy="0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210CAB-979C-40FC-9BBD-B9080E8E19EF}"/>
              </a:ext>
            </a:extLst>
          </p:cNvPr>
          <p:cNvCxnSpPr/>
          <p:nvPr/>
        </p:nvCxnSpPr>
        <p:spPr>
          <a:xfrm>
            <a:off x="2926912" y="920399"/>
            <a:ext cx="0" cy="5853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71A20C-0A18-46B5-B2D7-6BB494B05067}"/>
              </a:ext>
            </a:extLst>
          </p:cNvPr>
          <p:cNvCxnSpPr/>
          <p:nvPr/>
        </p:nvCxnSpPr>
        <p:spPr>
          <a:xfrm>
            <a:off x="4527112" y="920398"/>
            <a:ext cx="0" cy="5853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3F176B-E08A-478D-9B90-3C6C6C157388}"/>
              </a:ext>
            </a:extLst>
          </p:cNvPr>
          <p:cNvCxnSpPr/>
          <p:nvPr/>
        </p:nvCxnSpPr>
        <p:spPr>
          <a:xfrm>
            <a:off x="5593912" y="920398"/>
            <a:ext cx="0" cy="5853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B3A766-1C6E-4992-B2C6-D318B206CF37}"/>
              </a:ext>
            </a:extLst>
          </p:cNvPr>
          <p:cNvCxnSpPr/>
          <p:nvPr/>
        </p:nvCxnSpPr>
        <p:spPr>
          <a:xfrm>
            <a:off x="7041712" y="920398"/>
            <a:ext cx="0" cy="5853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A39C5E-586D-4223-8EC1-54D42FBAA2EB}"/>
              </a:ext>
            </a:extLst>
          </p:cNvPr>
          <p:cNvCxnSpPr/>
          <p:nvPr/>
        </p:nvCxnSpPr>
        <p:spPr>
          <a:xfrm>
            <a:off x="8337112" y="920397"/>
            <a:ext cx="0" cy="5853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52C23A-A036-4248-8E65-00F720D66A3A}"/>
              </a:ext>
            </a:extLst>
          </p:cNvPr>
          <p:cNvCxnSpPr/>
          <p:nvPr/>
        </p:nvCxnSpPr>
        <p:spPr>
          <a:xfrm>
            <a:off x="9937312" y="920396"/>
            <a:ext cx="0" cy="5853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E0B37C8-5928-4864-A7EE-E172C1E993E3}"/>
              </a:ext>
            </a:extLst>
          </p:cNvPr>
          <p:cNvCxnSpPr/>
          <p:nvPr/>
        </p:nvCxnSpPr>
        <p:spPr>
          <a:xfrm>
            <a:off x="11308912" y="920395"/>
            <a:ext cx="0" cy="5853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D7F461-CA3B-4272-AD39-9B4605600CDE}"/>
              </a:ext>
            </a:extLst>
          </p:cNvPr>
          <p:cNvSpPr txBox="1"/>
          <p:nvPr/>
        </p:nvSpPr>
        <p:spPr>
          <a:xfrm>
            <a:off x="227573" y="3090701"/>
            <a:ext cx="167639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36C70"/>
                </a:solidFill>
              </a:rPr>
              <a:t>Baseline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3D2826-149B-4F5A-A202-4089DADFF6AD}"/>
              </a:ext>
            </a:extLst>
          </p:cNvPr>
          <p:cNvSpPr txBox="1"/>
          <p:nvPr/>
        </p:nvSpPr>
        <p:spPr>
          <a:xfrm>
            <a:off x="-136479" y="6076931"/>
            <a:ext cx="167639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36C70"/>
                </a:solidFill>
              </a:rPr>
              <a:t>Touchpoints</a:t>
            </a:r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DEB732-0643-441A-AFEF-06D3AC27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19" y="2372"/>
            <a:ext cx="888344" cy="8883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91CC533-FB50-49FC-B535-0A67CDC13AF7}"/>
              </a:ext>
            </a:extLst>
          </p:cNvPr>
          <p:cNvSpPr txBox="1"/>
          <p:nvPr/>
        </p:nvSpPr>
        <p:spPr>
          <a:xfrm>
            <a:off x="5157928" y="90866"/>
            <a:ext cx="3767568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36C70"/>
                </a:solidFill>
              </a:rPr>
              <a:t>SharePoint Coauthoring Error Customer Journey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B5BBE6-EA0E-4A31-ABC1-CCE62B0A3589}"/>
              </a:ext>
            </a:extLst>
          </p:cNvPr>
          <p:cNvSpPr/>
          <p:nvPr/>
        </p:nvSpPr>
        <p:spPr bwMode="auto">
          <a:xfrm>
            <a:off x="2187768" y="2290588"/>
            <a:ext cx="182880" cy="182880"/>
          </a:xfrm>
          <a:prstGeom prst="ellipse">
            <a:avLst/>
          </a:prstGeom>
          <a:solidFill>
            <a:srgbClr val="036C70"/>
          </a:solidFill>
          <a:ln>
            <a:solidFill>
              <a:srgbClr val="036C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8F9CD5D-CE9F-4B83-9FA6-D92B45E322E4}"/>
              </a:ext>
            </a:extLst>
          </p:cNvPr>
          <p:cNvSpPr/>
          <p:nvPr/>
        </p:nvSpPr>
        <p:spPr bwMode="auto">
          <a:xfrm>
            <a:off x="3644025" y="1668462"/>
            <a:ext cx="182880" cy="182880"/>
          </a:xfrm>
          <a:prstGeom prst="ellipse">
            <a:avLst/>
          </a:prstGeom>
          <a:solidFill>
            <a:srgbClr val="036C70"/>
          </a:solidFill>
          <a:ln>
            <a:solidFill>
              <a:srgbClr val="036C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E8934C8-18A9-42C3-81E5-D9E8C6824444}"/>
              </a:ext>
            </a:extLst>
          </p:cNvPr>
          <p:cNvSpPr/>
          <p:nvPr/>
        </p:nvSpPr>
        <p:spPr bwMode="auto">
          <a:xfrm>
            <a:off x="4966095" y="3828700"/>
            <a:ext cx="182880" cy="182880"/>
          </a:xfrm>
          <a:prstGeom prst="ellipse">
            <a:avLst/>
          </a:prstGeom>
          <a:solidFill>
            <a:srgbClr val="036C70"/>
          </a:solidFill>
          <a:ln>
            <a:solidFill>
              <a:srgbClr val="036C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9E6731A-080C-4F77-8394-A554086F2EA4}"/>
              </a:ext>
            </a:extLst>
          </p:cNvPr>
          <p:cNvSpPr/>
          <p:nvPr/>
        </p:nvSpPr>
        <p:spPr bwMode="auto">
          <a:xfrm>
            <a:off x="6226372" y="4126085"/>
            <a:ext cx="182880" cy="182880"/>
          </a:xfrm>
          <a:prstGeom prst="ellipse">
            <a:avLst/>
          </a:prstGeom>
          <a:solidFill>
            <a:srgbClr val="036C70"/>
          </a:solidFill>
          <a:ln>
            <a:solidFill>
              <a:srgbClr val="036C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4647B4-CD7C-4F8F-8048-6DAA38590B36}"/>
              </a:ext>
            </a:extLst>
          </p:cNvPr>
          <p:cNvSpPr/>
          <p:nvPr/>
        </p:nvSpPr>
        <p:spPr bwMode="auto">
          <a:xfrm>
            <a:off x="7590352" y="4671115"/>
            <a:ext cx="182880" cy="182880"/>
          </a:xfrm>
          <a:prstGeom prst="ellipse">
            <a:avLst/>
          </a:prstGeom>
          <a:solidFill>
            <a:srgbClr val="036C70"/>
          </a:solidFill>
          <a:ln>
            <a:solidFill>
              <a:srgbClr val="036C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ADAA431-44CA-4C34-8765-883731A47C1F}"/>
              </a:ext>
            </a:extLst>
          </p:cNvPr>
          <p:cNvSpPr/>
          <p:nvPr/>
        </p:nvSpPr>
        <p:spPr bwMode="auto">
          <a:xfrm>
            <a:off x="9045772" y="5249862"/>
            <a:ext cx="182880" cy="182880"/>
          </a:xfrm>
          <a:prstGeom prst="ellipse">
            <a:avLst/>
          </a:prstGeom>
          <a:solidFill>
            <a:srgbClr val="036C70"/>
          </a:solidFill>
          <a:ln>
            <a:solidFill>
              <a:srgbClr val="036C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A677EC7-E6C0-4830-ABD4-2ADFBA27DC7A}"/>
              </a:ext>
            </a:extLst>
          </p:cNvPr>
          <p:cNvSpPr/>
          <p:nvPr/>
        </p:nvSpPr>
        <p:spPr bwMode="auto">
          <a:xfrm>
            <a:off x="10531672" y="4720327"/>
            <a:ext cx="182880" cy="182880"/>
          </a:xfrm>
          <a:prstGeom prst="ellipse">
            <a:avLst/>
          </a:prstGeom>
          <a:solidFill>
            <a:srgbClr val="036C70"/>
          </a:solidFill>
          <a:ln>
            <a:solidFill>
              <a:srgbClr val="036C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DC009CE-39DF-4398-8053-17B6822C9D2B}"/>
              </a:ext>
            </a:extLst>
          </p:cNvPr>
          <p:cNvSpPr/>
          <p:nvPr/>
        </p:nvSpPr>
        <p:spPr bwMode="auto">
          <a:xfrm>
            <a:off x="11796335" y="4247858"/>
            <a:ext cx="182880" cy="182880"/>
          </a:xfrm>
          <a:prstGeom prst="ellipse">
            <a:avLst/>
          </a:prstGeom>
          <a:solidFill>
            <a:srgbClr val="036C70"/>
          </a:solidFill>
          <a:ln>
            <a:solidFill>
              <a:srgbClr val="036C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77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0B62F76-EA26-4B8A-9423-70BABB02FB61}"/>
              </a:ext>
            </a:extLst>
          </p:cNvPr>
          <p:cNvSpPr/>
          <p:nvPr/>
        </p:nvSpPr>
        <p:spPr bwMode="auto">
          <a:xfrm>
            <a:off x="0" y="0"/>
            <a:ext cx="1479109" cy="699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7EA758C2-837C-476F-9C38-443EC79ED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059011"/>
              </p:ext>
            </p:extLst>
          </p:nvPr>
        </p:nvGraphicFramePr>
        <p:xfrm>
          <a:off x="15297" y="920399"/>
          <a:ext cx="12451343" cy="5777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8540">
                  <a:extLst>
                    <a:ext uri="{9D8B030D-6E8A-4147-A177-3AD203B41FA5}">
                      <a16:colId xmlns:a16="http://schemas.microsoft.com/office/drawing/2014/main" val="109555228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71975629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12930383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74559716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31605747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97377046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32093183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026500953"/>
                    </a:ext>
                  </a:extLst>
                </a:gridCol>
                <a:gridCol w="1143003">
                  <a:extLst>
                    <a:ext uri="{9D8B030D-6E8A-4147-A177-3AD203B41FA5}">
                      <a16:colId xmlns:a16="http://schemas.microsoft.com/office/drawing/2014/main" val="3012898443"/>
                    </a:ext>
                  </a:extLst>
                </a:gridCol>
              </a:tblGrid>
              <a:tr h="4432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Time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2-5 minutes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hours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minutes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minutes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 minutes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days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 minutes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757488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Evidence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message;</a:t>
                      </a:r>
                    </a:p>
                    <a:p>
                      <a:pPr algn="ctr"/>
                      <a:r>
                        <a:rPr lang="en-US" sz="1400" dirty="0"/>
                        <a:t>screenshot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Ticket #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Ticket notes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221900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Customer Journey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Navigate to SharePoint Site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Opens document and begin editing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Encounters error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Navigate to ticket system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Input ticket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Coordinate time to troubleshoot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Meet to troubleshoot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Ticket closure email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0365671"/>
                  </a:ext>
                </a:extLst>
              </a:tr>
              <a:tr h="6858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Frontstage Actions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Virtual meeting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Closes ticket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6873982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1953419"/>
                  </a:ext>
                </a:extLst>
              </a:tr>
              <a:tr h="10687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Backstage Actions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86820"/>
                  </a:ext>
                </a:extLst>
              </a:tr>
              <a:tr h="83620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Support Processes</a:t>
                      </a:r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6052285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D5FC77-D6D3-4156-8522-9122D788F8BB}"/>
              </a:ext>
            </a:extLst>
          </p:cNvPr>
          <p:cNvCxnSpPr>
            <a:cxnSpLocks/>
          </p:cNvCxnSpPr>
          <p:nvPr/>
        </p:nvCxnSpPr>
        <p:spPr>
          <a:xfrm>
            <a:off x="1456829" y="3368065"/>
            <a:ext cx="10911331" cy="1"/>
          </a:xfrm>
          <a:prstGeom prst="line">
            <a:avLst/>
          </a:prstGeom>
          <a:ln w="9525" cap="flat" cmpd="sng" algn="ctr">
            <a:solidFill>
              <a:srgbClr val="036C7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D7F461-CA3B-4272-AD39-9B4605600CDE}"/>
              </a:ext>
            </a:extLst>
          </p:cNvPr>
          <p:cNvSpPr txBox="1"/>
          <p:nvPr/>
        </p:nvSpPr>
        <p:spPr>
          <a:xfrm>
            <a:off x="0" y="3137234"/>
            <a:ext cx="167639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rgbClr val="036C70"/>
                </a:solidFill>
              </a:rPr>
              <a:t>Line of Interaction</a:t>
            </a:r>
          </a:p>
        </p:txBody>
      </p:sp>
      <p:pic>
        <p:nvPicPr>
          <p:cNvPr id="40" name="Picture 3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DEB732-0643-441A-AFEF-06D3AC27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19" y="2372"/>
            <a:ext cx="888344" cy="8883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91CC533-FB50-49FC-B535-0A67CDC13AF7}"/>
              </a:ext>
            </a:extLst>
          </p:cNvPr>
          <p:cNvSpPr txBox="1"/>
          <p:nvPr/>
        </p:nvSpPr>
        <p:spPr>
          <a:xfrm>
            <a:off x="5157928" y="90866"/>
            <a:ext cx="3767568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36C70"/>
                </a:solidFill>
              </a:rPr>
              <a:t>SharePoint Coauthoring Error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036C70"/>
                </a:solidFill>
              </a:rPr>
              <a:t>Service Map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0ABA4F-7414-45B8-8D7C-6159F7D8C821}"/>
              </a:ext>
            </a:extLst>
          </p:cNvPr>
          <p:cNvCxnSpPr>
            <a:cxnSpLocks/>
          </p:cNvCxnSpPr>
          <p:nvPr/>
        </p:nvCxnSpPr>
        <p:spPr>
          <a:xfrm flipV="1">
            <a:off x="1280534" y="4780021"/>
            <a:ext cx="11155941" cy="26800"/>
          </a:xfrm>
          <a:prstGeom prst="line">
            <a:avLst/>
          </a:prstGeom>
          <a:ln w="9525" cap="flat" cmpd="sng" algn="ctr">
            <a:solidFill>
              <a:srgbClr val="036C7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FAA7431-64E9-41B0-9315-260B5125AED2}"/>
              </a:ext>
            </a:extLst>
          </p:cNvPr>
          <p:cNvSpPr txBox="1"/>
          <p:nvPr/>
        </p:nvSpPr>
        <p:spPr>
          <a:xfrm>
            <a:off x="21308" y="4568020"/>
            <a:ext cx="167639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rgbClr val="036C70"/>
                </a:solidFill>
              </a:rPr>
              <a:t>Line of Visibility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18036E-F378-4EC4-86C0-FD9229D6289A}"/>
              </a:ext>
            </a:extLst>
          </p:cNvPr>
          <p:cNvCxnSpPr>
            <a:cxnSpLocks/>
          </p:cNvCxnSpPr>
          <p:nvPr/>
        </p:nvCxnSpPr>
        <p:spPr>
          <a:xfrm>
            <a:off x="1265237" y="5915617"/>
            <a:ext cx="11171238" cy="34596"/>
          </a:xfrm>
          <a:prstGeom prst="line">
            <a:avLst/>
          </a:prstGeom>
          <a:ln w="9525" cap="flat" cmpd="sng" algn="ctr">
            <a:solidFill>
              <a:srgbClr val="036C7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93B2806-956F-4373-9504-1D4CA757B206}"/>
              </a:ext>
            </a:extLst>
          </p:cNvPr>
          <p:cNvSpPr txBox="1"/>
          <p:nvPr/>
        </p:nvSpPr>
        <p:spPr>
          <a:xfrm>
            <a:off x="-98645" y="5587225"/>
            <a:ext cx="167639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rgbClr val="036C70"/>
                </a:solidFill>
              </a:rPr>
              <a:t>Line of Internal Interaction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ABDE2E-F2E4-4BB5-9B26-00075EBD4A2D}"/>
              </a:ext>
            </a:extLst>
          </p:cNvPr>
          <p:cNvSpPr/>
          <p:nvPr/>
        </p:nvSpPr>
        <p:spPr bwMode="auto">
          <a:xfrm>
            <a:off x="1577752" y="2530767"/>
            <a:ext cx="1287685" cy="50251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0F1103-D426-45F9-A56B-BB69CE54141E}"/>
              </a:ext>
            </a:extLst>
          </p:cNvPr>
          <p:cNvSpPr/>
          <p:nvPr/>
        </p:nvSpPr>
        <p:spPr bwMode="auto">
          <a:xfrm>
            <a:off x="3003887" y="2530767"/>
            <a:ext cx="1501557" cy="50415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C6C4FE0-B461-4841-8B17-69C2415EC329}"/>
              </a:ext>
            </a:extLst>
          </p:cNvPr>
          <p:cNvSpPr/>
          <p:nvPr/>
        </p:nvSpPr>
        <p:spPr bwMode="auto">
          <a:xfrm>
            <a:off x="4618037" y="2543722"/>
            <a:ext cx="914400" cy="4769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3A9ED7-0307-4ECD-ACDC-39351AC5E237}"/>
              </a:ext>
            </a:extLst>
          </p:cNvPr>
          <p:cNvSpPr/>
          <p:nvPr/>
        </p:nvSpPr>
        <p:spPr bwMode="auto">
          <a:xfrm>
            <a:off x="5754028" y="2529100"/>
            <a:ext cx="1150012" cy="485268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D91047-E8D6-4590-97B9-7DAA0EB1A84B}"/>
              </a:ext>
            </a:extLst>
          </p:cNvPr>
          <p:cNvSpPr/>
          <p:nvPr/>
        </p:nvSpPr>
        <p:spPr bwMode="auto">
          <a:xfrm>
            <a:off x="7133343" y="2531420"/>
            <a:ext cx="1150013" cy="31898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41CC4D-9499-4A51-A276-A29F7B789D0E}"/>
              </a:ext>
            </a:extLst>
          </p:cNvPr>
          <p:cNvSpPr/>
          <p:nvPr/>
        </p:nvSpPr>
        <p:spPr bwMode="auto">
          <a:xfrm>
            <a:off x="8487589" y="2527402"/>
            <a:ext cx="1370891" cy="50127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6908D0B-F934-4C3A-8822-8CDEFF0FD802}"/>
              </a:ext>
            </a:extLst>
          </p:cNvPr>
          <p:cNvSpPr/>
          <p:nvPr/>
        </p:nvSpPr>
        <p:spPr bwMode="auto">
          <a:xfrm>
            <a:off x="10062713" y="2527401"/>
            <a:ext cx="1150013" cy="501276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97632EB-5DF8-4764-BCEA-F9698A08E5A3}"/>
              </a:ext>
            </a:extLst>
          </p:cNvPr>
          <p:cNvSpPr/>
          <p:nvPr/>
        </p:nvSpPr>
        <p:spPr bwMode="auto">
          <a:xfrm>
            <a:off x="11513924" y="2532009"/>
            <a:ext cx="751577" cy="668137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DE02D0-E5DF-421C-A343-B2AED9341969}"/>
              </a:ext>
            </a:extLst>
          </p:cNvPr>
          <p:cNvSpPr/>
          <p:nvPr/>
        </p:nvSpPr>
        <p:spPr bwMode="auto">
          <a:xfrm>
            <a:off x="10260198" y="3530230"/>
            <a:ext cx="758639" cy="50043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72B998E-A266-4918-826F-F2D181CF2A35}"/>
              </a:ext>
            </a:extLst>
          </p:cNvPr>
          <p:cNvSpPr/>
          <p:nvPr/>
        </p:nvSpPr>
        <p:spPr bwMode="auto">
          <a:xfrm>
            <a:off x="11552237" y="3530230"/>
            <a:ext cx="685800" cy="483855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3954F5-CA87-4CCA-9297-93DFEF2BB8F7}"/>
              </a:ext>
            </a:extLst>
          </p:cNvPr>
          <p:cNvCxnSpPr/>
          <p:nvPr/>
        </p:nvCxnSpPr>
        <p:spPr>
          <a:xfrm>
            <a:off x="2865437" y="2735262"/>
            <a:ext cx="13845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AC97888-984A-4491-9FC5-D1D01DFE1494}"/>
              </a:ext>
            </a:extLst>
          </p:cNvPr>
          <p:cNvCxnSpPr>
            <a:cxnSpLocks/>
          </p:cNvCxnSpPr>
          <p:nvPr/>
        </p:nvCxnSpPr>
        <p:spPr>
          <a:xfrm>
            <a:off x="4505444" y="2735262"/>
            <a:ext cx="11259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3BD1BFD-40F8-4ACA-90FD-12B31FAD4FBB}"/>
              </a:ext>
            </a:extLst>
          </p:cNvPr>
          <p:cNvCxnSpPr>
            <a:cxnSpLocks/>
          </p:cNvCxnSpPr>
          <p:nvPr/>
        </p:nvCxnSpPr>
        <p:spPr>
          <a:xfrm>
            <a:off x="5532437" y="2735262"/>
            <a:ext cx="20764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D8FA96-4C4F-495A-9851-7337E28D5349}"/>
              </a:ext>
            </a:extLst>
          </p:cNvPr>
          <p:cNvCxnSpPr>
            <a:cxnSpLocks/>
          </p:cNvCxnSpPr>
          <p:nvPr/>
        </p:nvCxnSpPr>
        <p:spPr>
          <a:xfrm>
            <a:off x="6904040" y="2735262"/>
            <a:ext cx="228597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F7AA211-DDF5-4223-B0A6-0A476071D4FD}"/>
              </a:ext>
            </a:extLst>
          </p:cNvPr>
          <p:cNvCxnSpPr>
            <a:cxnSpLocks/>
          </p:cNvCxnSpPr>
          <p:nvPr/>
        </p:nvCxnSpPr>
        <p:spPr>
          <a:xfrm>
            <a:off x="11018837" y="3725862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F132D63-A25A-4F7D-947A-AFC62C945964}"/>
              </a:ext>
            </a:extLst>
          </p:cNvPr>
          <p:cNvCxnSpPr>
            <a:cxnSpLocks/>
          </p:cNvCxnSpPr>
          <p:nvPr/>
        </p:nvCxnSpPr>
        <p:spPr>
          <a:xfrm flipV="1">
            <a:off x="10637837" y="307303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5DDDFC6-3A4D-4249-8A83-C181F5EFC615}"/>
              </a:ext>
            </a:extLst>
          </p:cNvPr>
          <p:cNvCxnSpPr>
            <a:cxnSpLocks/>
          </p:cNvCxnSpPr>
          <p:nvPr/>
        </p:nvCxnSpPr>
        <p:spPr>
          <a:xfrm flipV="1">
            <a:off x="11933237" y="3200146"/>
            <a:ext cx="0" cy="3300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542B363-D4F2-4929-B563-83AECB491A85}"/>
              </a:ext>
            </a:extLst>
          </p:cNvPr>
          <p:cNvSpPr txBox="1"/>
          <p:nvPr/>
        </p:nvSpPr>
        <p:spPr>
          <a:xfrm>
            <a:off x="6893908" y="5110254"/>
            <a:ext cx="157746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Ticket Queue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7803AD-6CD3-4E77-A5C6-EA8E6AD37E44}"/>
              </a:ext>
            </a:extLst>
          </p:cNvPr>
          <p:cNvSpPr/>
          <p:nvPr/>
        </p:nvSpPr>
        <p:spPr bwMode="auto">
          <a:xfrm>
            <a:off x="3112757" y="6343700"/>
            <a:ext cx="1408721" cy="50636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94058E-3A45-45B0-8466-EDA3424EDFC0}"/>
              </a:ext>
            </a:extLst>
          </p:cNvPr>
          <p:cNvSpPr txBox="1"/>
          <p:nvPr/>
        </p:nvSpPr>
        <p:spPr>
          <a:xfrm>
            <a:off x="2934662" y="6293132"/>
            <a:ext cx="177008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Word Processing Software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05AB2B-B152-4BD9-8A41-EFB06774A031}"/>
              </a:ext>
            </a:extLst>
          </p:cNvPr>
          <p:cNvSpPr/>
          <p:nvPr/>
        </p:nvSpPr>
        <p:spPr bwMode="auto">
          <a:xfrm>
            <a:off x="7091031" y="5196479"/>
            <a:ext cx="1150012" cy="32457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BBBB796-FA03-4EAD-A425-792262B5C01E}"/>
              </a:ext>
            </a:extLst>
          </p:cNvPr>
          <p:cNvSpPr/>
          <p:nvPr/>
        </p:nvSpPr>
        <p:spPr bwMode="auto">
          <a:xfrm>
            <a:off x="8732837" y="6344875"/>
            <a:ext cx="762000" cy="505187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A31015B-AE0E-480E-834C-68FAD0CCCD1B}"/>
              </a:ext>
            </a:extLst>
          </p:cNvPr>
          <p:cNvSpPr txBox="1"/>
          <p:nvPr/>
        </p:nvSpPr>
        <p:spPr>
          <a:xfrm>
            <a:off x="8594574" y="6247880"/>
            <a:ext cx="1038526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External support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E90A01C-5636-41AB-ADFE-BD8C35382502}"/>
              </a:ext>
            </a:extLst>
          </p:cNvPr>
          <p:cNvCxnSpPr>
            <a:cxnSpLocks/>
          </p:cNvCxnSpPr>
          <p:nvPr/>
        </p:nvCxnSpPr>
        <p:spPr>
          <a:xfrm flipV="1">
            <a:off x="9109074" y="3058361"/>
            <a:ext cx="0" cy="328651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0C7C0C-54E5-4662-93C4-9625E00006B0}"/>
              </a:ext>
            </a:extLst>
          </p:cNvPr>
          <p:cNvCxnSpPr>
            <a:cxnSpLocks/>
          </p:cNvCxnSpPr>
          <p:nvPr/>
        </p:nvCxnSpPr>
        <p:spPr>
          <a:xfrm>
            <a:off x="7649994" y="2866077"/>
            <a:ext cx="14467" cy="232696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C9A32BA-8B63-491C-BB6F-3DE3A4EA218D}"/>
              </a:ext>
            </a:extLst>
          </p:cNvPr>
          <p:cNvSpPr txBox="1"/>
          <p:nvPr/>
        </p:nvSpPr>
        <p:spPr>
          <a:xfrm>
            <a:off x="1499400" y="6367489"/>
            <a:ext cx="157746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Site Analytics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EED9C8E-837C-4C2C-A816-8E01763A9BB7}"/>
              </a:ext>
            </a:extLst>
          </p:cNvPr>
          <p:cNvSpPr/>
          <p:nvPr/>
        </p:nvSpPr>
        <p:spPr bwMode="auto">
          <a:xfrm>
            <a:off x="1653953" y="6340025"/>
            <a:ext cx="1287685" cy="50251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EFDC36-9D2E-4307-99D4-ED2790F286BD}"/>
              </a:ext>
            </a:extLst>
          </p:cNvPr>
          <p:cNvSpPr txBox="1"/>
          <p:nvPr/>
        </p:nvSpPr>
        <p:spPr>
          <a:xfrm>
            <a:off x="6875728" y="6254680"/>
            <a:ext cx="1577466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IT Service Management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D3F84B2-22EF-4C25-B2B5-31A3358F3F98}"/>
              </a:ext>
            </a:extLst>
          </p:cNvPr>
          <p:cNvSpPr/>
          <p:nvPr/>
        </p:nvSpPr>
        <p:spPr bwMode="auto">
          <a:xfrm>
            <a:off x="7006152" y="6330393"/>
            <a:ext cx="1287685" cy="50251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B45163-867B-43DC-A6E2-AC0A1D5906AF}"/>
              </a:ext>
            </a:extLst>
          </p:cNvPr>
          <p:cNvSpPr txBox="1"/>
          <p:nvPr/>
        </p:nvSpPr>
        <p:spPr>
          <a:xfrm>
            <a:off x="5464246" y="6360697"/>
            <a:ext cx="157746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Single Sign 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FB3606A-80BB-4471-9E59-95563F832D70}"/>
              </a:ext>
            </a:extLst>
          </p:cNvPr>
          <p:cNvSpPr/>
          <p:nvPr/>
        </p:nvSpPr>
        <p:spPr bwMode="auto">
          <a:xfrm>
            <a:off x="5607814" y="6334136"/>
            <a:ext cx="1287685" cy="50251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88FD94F-995D-491E-B836-8425A427DD63}"/>
              </a:ext>
            </a:extLst>
          </p:cNvPr>
          <p:cNvSpPr txBox="1"/>
          <p:nvPr/>
        </p:nvSpPr>
        <p:spPr>
          <a:xfrm>
            <a:off x="9990137" y="6288197"/>
            <a:ext cx="12954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Virtual Conference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B4E240A-314A-4D09-B51B-9575C5C19C80}"/>
              </a:ext>
            </a:extLst>
          </p:cNvPr>
          <p:cNvCxnSpPr>
            <a:cxnSpLocks/>
          </p:cNvCxnSpPr>
          <p:nvPr/>
        </p:nvCxnSpPr>
        <p:spPr>
          <a:xfrm>
            <a:off x="7667517" y="5543486"/>
            <a:ext cx="1065320" cy="81345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5FDDB21-C7A1-4502-80D0-038FC1842E72}"/>
              </a:ext>
            </a:extLst>
          </p:cNvPr>
          <p:cNvSpPr/>
          <p:nvPr/>
        </p:nvSpPr>
        <p:spPr bwMode="auto">
          <a:xfrm>
            <a:off x="10032235" y="6372427"/>
            <a:ext cx="1210968" cy="4769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84DE193-A7EE-40E5-84C5-127CBCC7D9B2}"/>
              </a:ext>
            </a:extLst>
          </p:cNvPr>
          <p:cNvSpPr txBox="1"/>
          <p:nvPr/>
        </p:nvSpPr>
        <p:spPr>
          <a:xfrm>
            <a:off x="11193936" y="6353179"/>
            <a:ext cx="129540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Email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0537321-7358-462A-B546-D028AE579AC2}"/>
              </a:ext>
            </a:extLst>
          </p:cNvPr>
          <p:cNvSpPr/>
          <p:nvPr/>
        </p:nvSpPr>
        <p:spPr bwMode="auto">
          <a:xfrm>
            <a:off x="11513924" y="6386543"/>
            <a:ext cx="628650" cy="390218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0204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Create a seamless customer experience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Consistency across touchpoints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Building relationships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221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388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BDC539-ECA3-4B21-8A8D-1F684AADF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826" y="262730"/>
            <a:ext cx="4998821" cy="646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42626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73989B-B3A4-4DCF-BA22-EAC68241C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92518"/>
              </p:ext>
            </p:extLst>
          </p:nvPr>
        </p:nvGraphicFramePr>
        <p:xfrm>
          <a:off x="0" y="0"/>
          <a:ext cx="12436475" cy="6994523"/>
        </p:xfrm>
        <a:graphic>
          <a:graphicData uri="http://schemas.openxmlformats.org/drawingml/2006/table">
            <a:tbl>
              <a:tblPr/>
              <a:tblGrid>
                <a:gridCol w="3681851">
                  <a:extLst>
                    <a:ext uri="{9D8B030D-6E8A-4147-A177-3AD203B41FA5}">
                      <a16:colId xmlns:a16="http://schemas.microsoft.com/office/drawing/2014/main" val="1482517031"/>
                    </a:ext>
                  </a:extLst>
                </a:gridCol>
                <a:gridCol w="7445521">
                  <a:extLst>
                    <a:ext uri="{9D8B030D-6E8A-4147-A177-3AD203B41FA5}">
                      <a16:colId xmlns:a16="http://schemas.microsoft.com/office/drawing/2014/main" val="3685951528"/>
                    </a:ext>
                  </a:extLst>
                </a:gridCol>
                <a:gridCol w="1309103">
                  <a:extLst>
                    <a:ext uri="{9D8B030D-6E8A-4147-A177-3AD203B41FA5}">
                      <a16:colId xmlns:a16="http://schemas.microsoft.com/office/drawing/2014/main" val="929530679"/>
                    </a:ext>
                  </a:extLst>
                </a:gridCol>
              </a:tblGrid>
              <a:tr h="62309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Audit Type​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Purpose​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Cadence​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348742"/>
                  </a:ext>
                </a:extLst>
              </a:tr>
              <a:tr h="154330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New Team Site &amp; Communication Site Creation​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-Ensure Team Site creators have gone through required training​</a:t>
                      </a:r>
                    </a:p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-Reduce duplication of sites in environment​</a:t>
                      </a:r>
                    </a:p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-Ensure Communication Sites are built in partnership with IT​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85268"/>
                  </a:ext>
                </a:extLst>
              </a:tr>
              <a:tr h="85227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Subsite Creation​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-Ensure best practices are being followed to utilize hub sites; not subsites​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40077"/>
                  </a:ext>
                </a:extLst>
              </a:tr>
              <a:tr h="7828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Team Sites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-Ensure team sites aren’t used as communication sites​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837739"/>
                  </a:ext>
                </a:extLst>
              </a:tr>
              <a:tr h="64411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Sites Without Owners​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-Ensure consistent business ownership of content​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Quarterly​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786640"/>
                  </a:ext>
                </a:extLst>
              </a:tr>
              <a:tr h="98274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External Users without Activity in Past 90 days​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-Ensure external access is removed for discontinued relationships​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Quarterly​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978037"/>
                  </a:ext>
                </a:extLst>
              </a:tr>
              <a:tr h="9979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Team Sites without Activity in Past 90 Days​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-Ensure all sites in our environment are in actively in use​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Quarterly​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011691"/>
                  </a:ext>
                </a:extLst>
              </a:tr>
              <a:tr h="56818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Sites with Broken Links​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-Ensure accuracy of data in our sites​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Quarterly​</a:t>
                      </a:r>
                    </a:p>
                  </a:txBody>
                  <a:tcPr marL="137160" marR="137160" marT="137160" marB="137160" anchor="ctr">
                    <a:lnL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4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14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2021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Create a governance plan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Asking lots of questions first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Socializing governance with site owners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Implementing auditing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32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AEC5CD-F90A-45C3-A3D3-A2378ED26CDF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25455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61" y="1370920"/>
            <a:ext cx="2914385" cy="641165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5B423CD-4FB9-43D7-B24E-3DBE82E4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428" y="2378063"/>
            <a:ext cx="3324249" cy="300039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BAEB575-8193-485D-8731-A4CE2DF70455}"/>
              </a:ext>
            </a:extLst>
          </p:cNvPr>
          <p:cNvSpPr txBox="1">
            <a:spLocks/>
          </p:cNvSpPr>
          <p:nvPr/>
        </p:nvSpPr>
        <p:spPr>
          <a:xfrm>
            <a:off x="884237" y="830262"/>
            <a:ext cx="6644959" cy="52578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32F8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Emily Mancini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A3A43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Architect</a:t>
            </a:r>
            <a:endParaRPr lang="en-US" sz="2000" b="0" i="1" u="none" strike="noStrike" kern="1200" cap="none" spc="0" normalizeH="0" baseline="0" noProof="0">
              <a:ln>
                <a:noFill/>
              </a:ln>
              <a:solidFill>
                <a:srgbClr val="A3A437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>
              <a:spcBef>
                <a:spcPts val="2400"/>
              </a:spcBef>
              <a:buClr>
                <a:srgbClr val="D2D37C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Information Architect, Customer Experience Evangelist,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UX Specialist</a:t>
            </a:r>
            <a:endParaRPr lang="en-US" dirty="0">
              <a:solidFill>
                <a:schemeClr val="bg1"/>
              </a:solidFill>
              <a:cs typeface="Segoe UI"/>
            </a:endParaRPr>
          </a:p>
          <a:p>
            <a:pPr>
              <a:spcBef>
                <a:spcPts val="2400"/>
              </a:spcBef>
              <a:buClr>
                <a:srgbClr val="D2D37C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Formerly an Office 365 Platform Owner and Trainer</a:t>
            </a:r>
            <a:br>
              <a:rPr lang="en-US" dirty="0">
                <a:solidFill>
                  <a:schemeClr val="bg1"/>
                </a:solidFill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</a:endParaRPr>
          </a:p>
          <a:p>
            <a:pPr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defRPr/>
            </a:pPr>
            <a:r>
              <a:rPr lang="nl-NL" dirty="0">
                <a:solidFill>
                  <a:schemeClr val="bg1"/>
                </a:solidFill>
                <a:latin typeface="Segoe UI"/>
              </a:rPr>
              <a:t>      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nl-NL" dirty="0">
                <a:solidFill>
                  <a:schemeClr val="bg1"/>
                </a:solidFill>
                <a:latin typeface="Segoe UI"/>
              </a:rPr>
              <a:t>emilymancini.com</a:t>
            </a:r>
            <a:endParaRPr lang="nl-NL" sz="2000" b="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>
              <a:spcAft>
                <a:spcPts val="600"/>
              </a:spcAft>
              <a:buClr>
                <a:srgbClr val="D2D37C"/>
              </a:buClr>
              <a:defRPr/>
            </a:pPr>
            <a:r>
              <a:rPr lang="nl-NL" dirty="0">
                <a:solidFill>
                  <a:schemeClr val="bg1"/>
                </a:solidFill>
                <a:latin typeface="Segoe UI"/>
              </a:rPr>
              <a:t>      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linkedin.com/in/</a:t>
            </a:r>
            <a:r>
              <a:rPr lang="en-US" u="sng" dirty="0" err="1">
                <a:solidFill>
                  <a:schemeClr val="bg1"/>
                </a:solidFill>
              </a:rPr>
              <a:t>eemancini</a:t>
            </a:r>
            <a:r>
              <a:rPr lang="nl-NL" dirty="0">
                <a:solidFill>
                  <a:schemeClr val="bg1"/>
                </a:solidFill>
                <a:latin typeface="Segoe UI"/>
              </a:rPr>
              <a:t>  </a:t>
            </a:r>
            <a:endParaRPr lang="nl-NL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>
              <a:spcAft>
                <a:spcPts val="600"/>
              </a:spcAft>
              <a:buClr>
                <a:srgbClr val="D2D37C"/>
              </a:buClr>
              <a:defRPr/>
            </a:pPr>
            <a:r>
              <a:rPr lang="nl-NL" dirty="0">
                <a:solidFill>
                  <a:schemeClr val="bg1"/>
                </a:solidFill>
                <a:latin typeface="Segoe UI"/>
              </a:rPr>
              <a:t>      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nl-NL" dirty="0">
                <a:solidFill>
                  <a:schemeClr val="bg1"/>
                </a:solidFill>
                <a:latin typeface="Segoe UI"/>
              </a:rPr>
              <a:t>@eemancini</a:t>
            </a:r>
            <a:endParaRPr lang="nl-NL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F13BC1-A397-4A95-AAD7-DAE861B2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7" y="4568569"/>
            <a:ext cx="342900" cy="33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75A0F-568C-4B51-AD6F-313D620BE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97" y="5085696"/>
            <a:ext cx="347472" cy="278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4A12C-8278-470C-AD1C-97713C2CC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97" y="4030662"/>
            <a:ext cx="347472" cy="34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5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1728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B37698-D32C-4E8F-92A1-75A743BC0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41087"/>
              </p:ext>
            </p:extLst>
          </p:nvPr>
        </p:nvGraphicFramePr>
        <p:xfrm>
          <a:off x="1456006" y="1439862"/>
          <a:ext cx="9524462" cy="3579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66631">
                  <a:extLst>
                    <a:ext uri="{9D8B030D-6E8A-4147-A177-3AD203B41FA5}">
                      <a16:colId xmlns:a16="http://schemas.microsoft.com/office/drawing/2014/main" val="436532050"/>
                    </a:ext>
                  </a:extLst>
                </a:gridCol>
                <a:gridCol w="7657831">
                  <a:extLst>
                    <a:ext uri="{9D8B030D-6E8A-4147-A177-3AD203B41FA5}">
                      <a16:colId xmlns:a16="http://schemas.microsoft.com/office/drawing/2014/main" val="3245396734"/>
                    </a:ext>
                  </a:extLst>
                </a:gridCol>
              </a:tblGrid>
              <a:tr h="342848">
                <a:tc>
                  <a:txBody>
                    <a:bodyPr/>
                    <a:lstStyle/>
                    <a:p>
                      <a:r>
                        <a:rPr lang="en-US" sz="1500"/>
                        <a:t>Role</a:t>
                      </a:r>
                    </a:p>
                  </a:txBody>
                  <a:tcPr marL="68570" marR="68570" marT="34285" marB="342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Responsibilities</a:t>
                      </a:r>
                    </a:p>
                  </a:txBody>
                  <a:tcPr marL="68570" marR="68570" marT="34285" marB="34285"/>
                </a:tc>
                <a:extLst>
                  <a:ext uri="{0D108BD9-81ED-4DB2-BD59-A6C34878D82A}">
                    <a16:rowId xmlns:a16="http://schemas.microsoft.com/office/drawing/2014/main" val="1201195604"/>
                  </a:ext>
                </a:extLst>
              </a:tr>
              <a:tr h="1001174">
                <a:tc>
                  <a:txBody>
                    <a:bodyPr/>
                    <a:lstStyle/>
                    <a:p>
                      <a:r>
                        <a:rPr lang="en-US" sz="1500" dirty="0"/>
                        <a:t>SharePoint Admin</a:t>
                      </a:r>
                    </a:p>
                  </a:txBody>
                  <a:tcPr marL="68570" marR="68570" marT="34285" marB="3428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Guide information architecture, security, and governance of environment</a:t>
                      </a:r>
                    </a:p>
                    <a:p>
                      <a:r>
                        <a:rPr lang="en-US" sz="1500" dirty="0"/>
                        <a:t>Assist in more complicated web part, app, and business process automation creation</a:t>
                      </a:r>
                    </a:p>
                    <a:p>
                      <a:r>
                        <a:rPr lang="en-US" sz="1500" dirty="0"/>
                        <a:t>Support Site Owners &amp; Members to fly solo</a:t>
                      </a:r>
                    </a:p>
                  </a:txBody>
                  <a:tcPr marL="68570" marR="68570" marT="34285" marB="34285" anchor="ctr"/>
                </a:tc>
                <a:extLst>
                  <a:ext uri="{0D108BD9-81ED-4DB2-BD59-A6C34878D82A}">
                    <a16:rowId xmlns:a16="http://schemas.microsoft.com/office/drawing/2014/main" val="1390627561"/>
                  </a:ext>
                </a:extLst>
              </a:tr>
              <a:tr h="1467475">
                <a:tc>
                  <a:txBody>
                    <a:bodyPr/>
                    <a:lstStyle/>
                    <a:p>
                      <a:r>
                        <a:rPr lang="en-US" sz="1500" dirty="0"/>
                        <a:t>Site Owner</a:t>
                      </a:r>
                    </a:p>
                  </a:txBody>
                  <a:tcPr marL="68570" marR="68570" marT="34285" marB="3428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Attend Site Owner training every 18 months</a:t>
                      </a:r>
                    </a:p>
                    <a:p>
                      <a:r>
                        <a:rPr lang="en-US" sz="1500" dirty="0"/>
                        <a:t>Monitor content </a:t>
                      </a:r>
                    </a:p>
                    <a:p>
                      <a:r>
                        <a:rPr lang="en-US" sz="1500" dirty="0"/>
                        <a:t>Provide access to new employees</a:t>
                      </a:r>
                    </a:p>
                    <a:p>
                      <a:r>
                        <a:rPr lang="en-US" sz="1500" dirty="0"/>
                        <a:t>Guide Site Members on best practices and proper site usage for your team</a:t>
                      </a:r>
                    </a:p>
                    <a:p>
                      <a:r>
                        <a:rPr lang="en-US" sz="1500" dirty="0"/>
                        <a:t>Provide support in consistent tone, look, and feel for content</a:t>
                      </a:r>
                    </a:p>
                    <a:p>
                      <a:r>
                        <a:rPr lang="en-US" sz="1500" dirty="0"/>
                        <a:t>Report issues with site via ServiceNow tickets</a:t>
                      </a:r>
                    </a:p>
                  </a:txBody>
                  <a:tcPr marL="68570" marR="68570" marT="34285" marB="34285" anchor="ctr"/>
                </a:tc>
                <a:extLst>
                  <a:ext uri="{0D108BD9-81ED-4DB2-BD59-A6C34878D82A}">
                    <a16:rowId xmlns:a16="http://schemas.microsoft.com/office/drawing/2014/main" val="2853153312"/>
                  </a:ext>
                </a:extLst>
              </a:tr>
              <a:tr h="768023">
                <a:tc>
                  <a:txBody>
                    <a:bodyPr/>
                    <a:lstStyle/>
                    <a:p>
                      <a:r>
                        <a:rPr lang="en-US" sz="1500" dirty="0"/>
                        <a:t>Site Member</a:t>
                      </a:r>
                    </a:p>
                  </a:txBody>
                  <a:tcPr marL="68570" marR="68570" marT="34285" marB="34285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Follow best practices and proper site usage for your team</a:t>
                      </a:r>
                    </a:p>
                    <a:p>
                      <a:r>
                        <a:rPr lang="en-US" sz="1500" dirty="0"/>
                        <a:t>Actively engage with site</a:t>
                      </a:r>
                    </a:p>
                    <a:p>
                      <a:r>
                        <a:rPr lang="en-US" sz="1500" dirty="0"/>
                        <a:t>Report issues via ServiceNow tickets</a:t>
                      </a:r>
                    </a:p>
                  </a:txBody>
                  <a:tcPr marL="68570" marR="68570" marT="34285" marB="34285" anchor="ctr"/>
                </a:tc>
                <a:extLst>
                  <a:ext uri="{0D108BD9-81ED-4DB2-BD59-A6C34878D82A}">
                    <a16:rowId xmlns:a16="http://schemas.microsoft.com/office/drawing/2014/main" val="202295309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60F0E18-C2EF-4581-907F-5F1035C0C98F}"/>
              </a:ext>
            </a:extLst>
          </p:cNvPr>
          <p:cNvSpPr txBox="1">
            <a:spLocks/>
          </p:cNvSpPr>
          <p:nvPr/>
        </p:nvSpPr>
        <p:spPr>
          <a:xfrm>
            <a:off x="1908104" y="167846"/>
            <a:ext cx="8838126" cy="892846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56"/>
              <a:t>Roles &amp;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21657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73914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 anchor="t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Site designs as governance support providing consistent: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BFE31-91F2-4BAF-8BF5-BD8220944E11}"/>
              </a:ext>
            </a:extLst>
          </p:cNvPr>
          <p:cNvSpPr txBox="1">
            <a:spLocks/>
          </p:cNvSpPr>
          <p:nvPr/>
        </p:nvSpPr>
        <p:spPr>
          <a:xfrm>
            <a:off x="301136" y="1648315"/>
            <a:ext cx="7391400" cy="762000"/>
          </a:xfrm>
          <a:prstGeom prst="rect">
            <a:avLst/>
          </a:prstGeom>
          <a:noFill/>
        </p:spPr>
        <p:txBody>
          <a:bodyPr lIns="182880" tIns="146304" rIns="182880" bIns="146304" anchor="t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Site set up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9A80321-F7CD-4AFE-B247-E2DAE27C9790}"/>
              </a:ext>
            </a:extLst>
          </p:cNvPr>
          <p:cNvSpPr txBox="1">
            <a:spLocks/>
          </p:cNvSpPr>
          <p:nvPr/>
        </p:nvSpPr>
        <p:spPr>
          <a:xfrm>
            <a:off x="312737" y="2494574"/>
            <a:ext cx="7391400" cy="762000"/>
          </a:xfrm>
          <a:prstGeom prst="rect">
            <a:avLst/>
          </a:prstGeom>
          <a:noFill/>
        </p:spPr>
        <p:txBody>
          <a:bodyPr lIns="182880" tIns="146304" rIns="182880" bIns="146304" anchor="t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Site columns &amp; content types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0CE6558-642B-4ECF-972B-ACB12AD6CF8B}"/>
              </a:ext>
            </a:extLst>
          </p:cNvPr>
          <p:cNvSpPr txBox="1">
            <a:spLocks/>
          </p:cNvSpPr>
          <p:nvPr/>
        </p:nvSpPr>
        <p:spPr>
          <a:xfrm>
            <a:off x="350837" y="3340833"/>
            <a:ext cx="7391400" cy="762000"/>
          </a:xfrm>
          <a:prstGeom prst="rect">
            <a:avLst/>
          </a:prstGeom>
          <a:noFill/>
        </p:spPr>
        <p:txBody>
          <a:bodyPr lIns="182880" tIns="146304" rIns="182880" bIns="146304" anchor="t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Navigation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FB004D-BD39-45DE-ADBD-FB576CC9C718}"/>
              </a:ext>
            </a:extLst>
          </p:cNvPr>
          <p:cNvSpPr txBox="1">
            <a:spLocks/>
          </p:cNvSpPr>
          <p:nvPr/>
        </p:nvSpPr>
        <p:spPr>
          <a:xfrm>
            <a:off x="350837" y="4183062"/>
            <a:ext cx="7391400" cy="762000"/>
          </a:xfrm>
          <a:prstGeom prst="rect">
            <a:avLst/>
          </a:prstGeom>
          <a:noFill/>
        </p:spPr>
        <p:txBody>
          <a:bodyPr lIns="182880" tIns="146304" rIns="182880" bIns="146304" anchor="t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Theming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90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75061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Launch self-service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Identifying champions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Partnering in site development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1600" dirty="0">
                <a:solidFill>
                  <a:schemeClr val="bg1"/>
                </a:solidFill>
              </a:rPr>
              <a:t>Today 11:20 AM – 12:30 PM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	SharePoint Site Designs: Vision and Reality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i="1" dirty="0">
                <a:solidFill>
                  <a:schemeClr val="bg1"/>
                </a:solidFill>
              </a:rPr>
              <a:t>Marc Anderson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Creating long-term support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	</a:t>
            </a:r>
            <a:endParaRPr lang="en-US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086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2120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Support self-service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Aligning goals with the business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Communicating expectations to leaders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Celebrating Site Owners’ successes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25933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Establish a steering committee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Increasing visibility into Office 365 metrics and project queue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Aligning Office 365 needs with business and culture goals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Highlighting risk of keeping status quo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82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0369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25FC50B-CAF2-4D22-B95A-B6D646520F3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25455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61" y="1370920"/>
            <a:ext cx="2914385" cy="64116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84237" y="830262"/>
            <a:ext cx="6644959" cy="5257800"/>
            <a:chOff x="1097277" y="1287462"/>
            <a:chExt cx="6644959" cy="5334000"/>
          </a:xfrm>
        </p:grpSpPr>
        <p:sp>
          <p:nvSpPr>
            <p:cNvPr id="10" name="Content Placeholder 4"/>
            <p:cNvSpPr txBox="1">
              <a:spLocks/>
            </p:cNvSpPr>
            <p:nvPr/>
          </p:nvSpPr>
          <p:spPr>
            <a:xfrm>
              <a:off x="1097277" y="1287462"/>
              <a:ext cx="6644959" cy="5334000"/>
            </a:xfrm>
            <a:prstGeom prst="rect">
              <a:avLst/>
            </a:prstGeom>
          </p:spPr>
          <p:txBody>
            <a:bodyPr vert="horz" lIns="0" tIns="45720" rIns="0" bIns="45720" rtlCol="0" anchor="t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2F8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Derek Cash-Peterson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A3A43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Principal Architect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Professional developer since 1999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Working with SharePoint since 2006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>
                <a:spcBef>
                  <a:spcPts val="2400"/>
                </a:spcBef>
                <a:spcAft>
                  <a:spcPts val="600"/>
                </a:spcAft>
                <a:buClr>
                  <a:srgbClr val="D2D37C"/>
                </a:buClr>
                <a:defRPr/>
              </a:pPr>
              <a:r>
                <a:rPr lang="nl-NL" dirty="0">
                  <a:solidFill>
                    <a:schemeClr val="bg1"/>
                  </a:solidFill>
                  <a:latin typeface="Segoe UI"/>
                </a:rPr>
                <a:t>      </a:t>
              </a: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  <a:r>
                <a:rPr kumimoji="0" lang="nl-NL" sz="2000" b="0" i="0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</a:rPr>
                <a:t>https://</a:t>
              </a:r>
              <a:r>
                <a:rPr lang="nl-NL" dirty="0">
                  <a:solidFill>
                    <a:schemeClr val="bg1"/>
                  </a:solidFill>
                  <a:latin typeface="Segoe UI"/>
                </a:rPr>
                <a:t>spdcp.com</a:t>
              </a:r>
              <a:endParaRPr kumimoji="0" lang="nl-NL" sz="20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</a:endParaRPr>
            </a:p>
            <a:p>
              <a:pPr>
                <a:spcAft>
                  <a:spcPts val="600"/>
                </a:spcAft>
                <a:buClr>
                  <a:srgbClr val="D2D37C"/>
                </a:buClr>
                <a:defRPr/>
              </a:pPr>
              <a:r>
                <a:rPr lang="nl-NL" dirty="0">
                  <a:solidFill>
                    <a:schemeClr val="bg1"/>
                  </a:solidFill>
                  <a:latin typeface="Segoe UI"/>
                </a:rPr>
                <a:t>      </a:t>
              </a: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  <a:r>
                <a:rPr lang="en-US" u="sng" dirty="0">
                  <a:solidFill>
                    <a:schemeClr val="bg1"/>
                  </a:solidFill>
                </a:rPr>
                <a:t>linkedin.com/in/derek-cash-peterson-6320752 </a:t>
              </a: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​</a:t>
              </a:r>
              <a:r>
                <a:rPr lang="nl-NL" dirty="0">
                  <a:solidFill>
                    <a:schemeClr val="bg1"/>
                  </a:solidFill>
                  <a:latin typeface="Segoe UI"/>
                </a:rPr>
                <a:t>  </a:t>
              </a:r>
              <a:endParaRPr lang="nl-NL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Segoe UI"/>
              </a:endParaRPr>
            </a:p>
            <a:p>
              <a:pPr>
                <a:spcAft>
                  <a:spcPts val="600"/>
                </a:spcAft>
                <a:buClr>
                  <a:srgbClr val="D2D37C"/>
                </a:buClr>
                <a:defRPr/>
              </a:pPr>
              <a:r>
                <a:rPr lang="nl-NL" dirty="0">
                  <a:solidFill>
                    <a:schemeClr val="bg1"/>
                  </a:solidFill>
                  <a:latin typeface="Segoe UI"/>
                </a:rPr>
                <a:t>      </a:t>
              </a: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@</a:t>
              </a:r>
              <a:r>
                <a:rPr kumimoji="0" lang="nl-NL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spdcp</a:t>
              </a:r>
              <a:endParaRPr lang="nl-NL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Segoe UI"/>
              </a:endParaRPr>
            </a:p>
            <a:p>
              <a:pPr>
                <a:spcAft>
                  <a:spcPts val="600"/>
                </a:spcAft>
                <a:buClr>
                  <a:srgbClr val="D2D37C"/>
                </a:buClr>
                <a:defRPr/>
              </a:pPr>
              <a:r>
                <a:rPr lang="en-US" dirty="0">
                  <a:solidFill>
                    <a:schemeClr val="bg1"/>
                  </a:solidFill>
                </a:rPr>
                <a:t>       https://github.com/dcashpeterson/Public-Samples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</a:endParaRP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9037" y="4809780"/>
              <a:ext cx="342900" cy="3429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9037" y="5334401"/>
              <a:ext cx="347472" cy="2821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9037" y="4264077"/>
              <a:ext cx="347472" cy="34747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609C54-0CEC-944C-92EB-F86AD7E30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97" y="5283390"/>
            <a:ext cx="347472" cy="347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E171C-473F-433C-8CF0-75B846B37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3953" y="2173817"/>
            <a:ext cx="3505200" cy="31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31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198437" y="373062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Run an effective steering committee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Routine project prioritization &amp; communication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Align requests with company goals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Create visibility for company into project queue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0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54462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Establish a strategic plan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Department-level goals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Enterprise-level solutions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Transparency</a:t>
            </a:r>
          </a:p>
        </p:txBody>
      </p:sp>
    </p:spTree>
    <p:extLst>
      <p:ext uri="{BB962C8B-B14F-4D97-AF65-F5344CB8AC3E}">
        <p14:creationId xmlns:p14="http://schemas.microsoft.com/office/powerpoint/2010/main" val="9508253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Q&amp;A…</a:t>
            </a:r>
          </a:p>
        </p:txBody>
      </p:sp>
    </p:spTree>
    <p:extLst>
      <p:ext uri="{BB962C8B-B14F-4D97-AF65-F5344CB8AC3E}">
        <p14:creationId xmlns:p14="http://schemas.microsoft.com/office/powerpoint/2010/main" val="203358205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444294"/>
          </a:xfrm>
        </p:spPr>
        <p:txBody>
          <a:bodyPr/>
          <a:lstStyle/>
          <a:p>
            <a:pPr indent="-457200"/>
            <a:r>
              <a:rPr lang="en-US" sz="2400" u="sng" dirty="0"/>
              <a:t>Sessions Today:</a:t>
            </a:r>
          </a:p>
          <a:p>
            <a:pPr indent="-457200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11:20 AM – 12:30 PM- SharePoint Site Designs: Vision and Reality, Marc Anderson</a:t>
            </a:r>
          </a:p>
          <a:p>
            <a:pPr indent="-457200"/>
            <a:endParaRPr lang="en-US" sz="2800" u="sng" dirty="0"/>
          </a:p>
          <a:p>
            <a:pPr indent="-457200"/>
            <a:r>
              <a:rPr lang="en-US" sz="2400" u="sng" dirty="0"/>
              <a:t>Online Resources:</a:t>
            </a:r>
          </a:p>
          <a:p>
            <a:pPr indent="-457200"/>
            <a:r>
              <a:rPr lang="en-US" sz="2000" dirty="0"/>
              <a:t>Nielsen Normal Group Articles: on Customer Experience and Organizational Fluidity:</a:t>
            </a:r>
          </a:p>
          <a:p>
            <a:pPr indent="-457200"/>
            <a:r>
              <a:rPr lang="en-US" sz="2000" dirty="0"/>
              <a:t>      </a:t>
            </a:r>
            <a:r>
              <a:rPr lang="en-US" sz="2000" u="sng" dirty="0">
                <a:hlinkClick r:id="rId3"/>
              </a:rPr>
              <a:t>Good Customer Experience Demands Organizational Fluidity</a:t>
            </a:r>
            <a:endParaRPr lang="en-US" sz="2000" u="sng" dirty="0"/>
          </a:p>
          <a:p>
            <a:pPr indent="-457200"/>
            <a:r>
              <a:rPr lang="en-US" sz="2000" dirty="0"/>
              <a:t>      </a:t>
            </a:r>
            <a:r>
              <a:rPr lang="en-US" sz="2000" u="sng" dirty="0">
                <a:hlinkClick r:id="rId4"/>
              </a:rPr>
              <a:t>User Experience vs. Customer Experience: What's the Difference?</a:t>
            </a:r>
            <a:endParaRPr lang="en-US" sz="2000" u="sng" dirty="0"/>
          </a:p>
          <a:p>
            <a:pPr indent="-457200"/>
            <a:endParaRPr lang="en-US" sz="2000" dirty="0"/>
          </a:p>
          <a:p>
            <a:pPr indent="-457200"/>
            <a:r>
              <a:rPr lang="en-US" sz="2000" dirty="0">
                <a:hlinkClick r:id="rId5"/>
              </a:rPr>
              <a:t>SharePoint Site Design and Site Script Overview</a:t>
            </a:r>
            <a:endParaRPr lang="en-US" sz="2000" dirty="0"/>
          </a:p>
          <a:p>
            <a:pPr indent="-457200"/>
            <a:endParaRPr lang="en-US" sz="2000" dirty="0"/>
          </a:p>
          <a:p>
            <a:pPr indent="-457200"/>
            <a:r>
              <a:rPr lang="en-US" sz="2000" dirty="0"/>
              <a:t>Sue Hanley’s </a:t>
            </a:r>
            <a:r>
              <a:rPr lang="en-US" sz="2000" u="sng" dirty="0">
                <a:hlinkClick r:id="rId6"/>
              </a:rPr>
              <a:t>SharePoint and Office 365 Governance Policies and Guidelines Questions </a:t>
            </a:r>
            <a:endParaRPr lang="en-US" sz="2000" u="sng" dirty="0"/>
          </a:p>
          <a:p>
            <a:pPr indent="-457200"/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79425524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E60-953D-4F0E-8158-9A7AB4FC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850930"/>
            <a:ext cx="6019799" cy="1292662"/>
          </a:xfrm>
          <a:effectLst>
            <a:glow rad="127000">
              <a:schemeClr val="bg1"/>
            </a:glow>
            <a:outerShdw blurRad="50800" dist="50800" dir="5400000" algn="ctr" rotWithShape="0">
              <a:schemeClr val="tx1">
                <a:lumMod val="75000"/>
              </a:schemeClr>
            </a:outerShdw>
          </a:effectLst>
        </p:spPr>
        <p:txBody>
          <a:bodyPr/>
          <a:lstStyle/>
          <a:p>
            <a:r>
              <a:rPr lang="en-US" sz="8000" dirty="0">
                <a:solidFill>
                  <a:srgbClr val="A3A437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60924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1025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976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1361FE-C478-4FAD-B7BA-2ACDAF26F40E}"/>
              </a:ext>
            </a:extLst>
          </p:cNvPr>
          <p:cNvSpPr txBox="1"/>
          <p:nvPr/>
        </p:nvSpPr>
        <p:spPr>
          <a:xfrm>
            <a:off x="5837237" y="295274"/>
            <a:ext cx="6019800" cy="57061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400" dirty="0"/>
              <a:t>Generate demand</a:t>
            </a:r>
          </a:p>
          <a:p>
            <a:pPr lvl="1"/>
            <a:r>
              <a:rPr lang="en-US" sz="2400" dirty="0"/>
              <a:t>Identify toe hold</a:t>
            </a:r>
          </a:p>
          <a:p>
            <a:pPr lvl="1"/>
            <a:r>
              <a:rPr lang="en-US" sz="2400" dirty="0"/>
              <a:t>Customer experience</a:t>
            </a:r>
          </a:p>
          <a:p>
            <a:pPr lvl="1"/>
            <a:r>
              <a:rPr lang="en-US" sz="2400" dirty="0"/>
              <a:t>Inclusive environment</a:t>
            </a:r>
          </a:p>
          <a:p>
            <a:pPr lvl="1"/>
            <a:endParaRPr lang="en-US" sz="2400" dirty="0"/>
          </a:p>
          <a:p>
            <a:r>
              <a:rPr lang="en-US" sz="2400" dirty="0"/>
              <a:t>Manage demand</a:t>
            </a:r>
          </a:p>
          <a:p>
            <a:pPr lvl="1"/>
            <a:r>
              <a:rPr lang="en-US" sz="2400" dirty="0"/>
              <a:t>Governance</a:t>
            </a:r>
          </a:p>
          <a:p>
            <a:pPr lvl="1"/>
            <a:r>
              <a:rPr lang="en-US" sz="2400" dirty="0"/>
              <a:t>Self-Service</a:t>
            </a:r>
          </a:p>
          <a:p>
            <a:pPr lvl="1"/>
            <a:r>
              <a:rPr lang="en-US" sz="2400" dirty="0"/>
              <a:t>Align with business</a:t>
            </a:r>
          </a:p>
          <a:p>
            <a:pPr lvl="1"/>
            <a:endParaRPr lang="en-US" sz="2400" dirty="0"/>
          </a:p>
          <a:p>
            <a:r>
              <a:rPr lang="en-US" sz="2400" dirty="0"/>
              <a:t>Scale demand</a:t>
            </a:r>
          </a:p>
          <a:p>
            <a:pPr lvl="1"/>
            <a:r>
              <a:rPr lang="en-US" sz="2400" dirty="0"/>
              <a:t>Steering Committee</a:t>
            </a:r>
          </a:p>
          <a:p>
            <a:pPr lvl="1"/>
            <a:r>
              <a:rPr lang="en-US" sz="2400" dirty="0"/>
              <a:t>Strategic Plan</a:t>
            </a:r>
          </a:p>
          <a:p>
            <a:r>
              <a:rPr lang="en-US" dirty="0"/>
              <a:t>	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518729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3519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Generate demand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Which tools are best for the organization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Integration in Office 365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Productivity training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5059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4525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C42649-9ADB-427B-B059-86220ACAB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" y="4876"/>
            <a:ext cx="12429600" cy="6070928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F1A0D71-985B-4E3E-9391-33AEDE788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" t="7439" r="-59" b="60011"/>
          <a:stretch/>
        </p:blipFill>
        <p:spPr>
          <a:xfrm>
            <a:off x="-4580" y="5635622"/>
            <a:ext cx="12242127" cy="13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384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17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00B294"/>
      </a:accent4>
      <a:accent5>
        <a:srgbClr val="D83B01"/>
      </a:accent5>
      <a:accent6>
        <a:srgbClr val="FF8C00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mpraxis_Template_Multi_16x9.potx" id="{75FB0355-8A9B-424C-A806-109E53B4A2F5}" vid="{C0F5E342-DE1D-4FA8-B74C-E3ED709348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54811a9-a137-4ac8-bccd-5334e58506de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B3AD72647099459083A02D355EB6C5" ma:contentTypeVersion="12" ma:contentTypeDescription="Create a new document." ma:contentTypeScope="" ma:versionID="f9baa9a49acde9c74bb53a6945dfea04">
  <xsd:schema xmlns:xsd="http://www.w3.org/2001/XMLSchema" xmlns:xs="http://www.w3.org/2001/XMLSchema" xmlns:p="http://schemas.microsoft.com/office/2006/metadata/properties" xmlns:ns3="3038ff76-76ca-4618-8613-6e3e083caeaf" xmlns:ns4="b54811a9-a137-4ac8-bccd-5334e58506de" targetNamespace="http://schemas.microsoft.com/office/2006/metadata/properties" ma:root="true" ma:fieldsID="c5a2420efb8432fa95a8b802f6958390" ns3:_="" ns4:_="">
    <xsd:import namespace="3038ff76-76ca-4618-8613-6e3e083caeaf"/>
    <xsd:import namespace="b54811a9-a137-4ac8-bccd-5334e58506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8ff76-76ca-4618-8613-6e3e083ca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811a9-a137-4ac8-bccd-5334e58506d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b54811a9-a137-4ac8-bccd-5334e58506de"/>
  </ds:schemaRefs>
</ds:datastoreItem>
</file>

<file path=customXml/itemProps2.xml><?xml version="1.0" encoding="utf-8"?>
<ds:datastoreItem xmlns:ds="http://schemas.openxmlformats.org/officeDocument/2006/customXml" ds:itemID="{8D54A529-EC82-42A5-9131-79146BA693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38ff76-76ca-4618-8613-6e3e083caeaf"/>
    <ds:schemaRef ds:uri="b54811a9-a137-4ac8-bccd-5334e58506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40083</TotalTime>
  <Words>1769</Words>
  <Application>Microsoft Office PowerPoint</Application>
  <PresentationFormat>Custom</PresentationFormat>
  <Paragraphs>317</Paragraphs>
  <Slides>35</Slides>
  <Notes>32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WHITE TEMPLATE</vt:lpstr>
      <vt:lpstr>Scaling SharePoint: Meeting the Demands of Exponential Growth 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Q&amp;A…</vt:lpstr>
      <vt:lpstr>Resources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&lt;Speech title here&gt;</dc:subject>
  <dc:creator>Derek Cash-Peterson</dc:creator>
  <cp:keywords/>
  <dc:description>Template: _x000d_
Formatting: _x000d_
Audience Type:</dc:description>
  <cp:lastModifiedBy>Emily Mancini</cp:lastModifiedBy>
  <cp:revision>14</cp:revision>
  <cp:lastPrinted>2019-10-04T12:27:18Z</cp:lastPrinted>
  <dcterms:created xsi:type="dcterms:W3CDTF">2019-07-13T16:55:23Z</dcterms:created>
  <dcterms:modified xsi:type="dcterms:W3CDTF">2020-02-20T17:43:59Z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0x0101000AB3AD72647099459083A02D355EB6C5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